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7" r:id="rId2"/>
    <p:sldId id="257" r:id="rId3"/>
    <p:sldId id="276" r:id="rId4"/>
    <p:sldId id="272" r:id="rId5"/>
    <p:sldId id="284" r:id="rId6"/>
    <p:sldId id="283" r:id="rId7"/>
    <p:sldId id="281" r:id="rId8"/>
    <p:sldId id="282" r:id="rId9"/>
    <p:sldId id="286" r:id="rId10"/>
    <p:sldId id="280" r:id="rId11"/>
  </p:sldIdLst>
  <p:sldSz cx="9144000" cy="6858000" type="screen4x3"/>
  <p:notesSz cx="6735763" cy="9869488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66FF"/>
    <a:srgbClr val="FF0000"/>
    <a:srgbClr val="AE1A0A"/>
    <a:srgbClr val="FB856D"/>
    <a:srgbClr val="C32505"/>
    <a:srgbClr val="EEFA7A"/>
    <a:srgbClr val="003366"/>
    <a:srgbClr val="9999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15620"/>
    <p:restoredTop sz="74282" autoAdjust="0"/>
  </p:normalViewPr>
  <p:slideViewPr>
    <p:cSldViewPr snapToObjects="1">
      <p:cViewPr>
        <p:scale>
          <a:sx n="60" d="100"/>
          <a:sy n="60" d="100"/>
        </p:scale>
        <p:origin x="-1832" y="2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57" d="100"/>
          <a:sy n="57" d="100"/>
        </p:scale>
        <p:origin x="-1752" y="-78"/>
      </p:cViewPr>
      <p:guideLst>
        <p:guide orient="horz" pos="3109"/>
        <p:guide pos="212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kumimoji="0"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5775"/>
            <a:ext cx="2919413" cy="493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kumimoji="0"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5775"/>
            <a:ext cx="2919413" cy="493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pPr>
              <a:defRPr/>
            </a:pPr>
            <a:fld id="{4A535078-377D-45CA-A036-50D688CE3C28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kumimoji="0"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315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87888"/>
            <a:ext cx="4938713" cy="44418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5775"/>
            <a:ext cx="2919413" cy="493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kumimoji="0"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0" y="9375775"/>
            <a:ext cx="2919413" cy="493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pPr>
              <a:defRPr/>
            </a:pPr>
            <a:fld id="{987FC4DA-5C99-4440-A1B7-9ACD1AEDE15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4C2FA5-F67A-48A5-8783-CE56113CC95C}" type="slidenum">
              <a:rPr lang="fr-FR" smtClean="0"/>
              <a:pPr/>
              <a:t>2</a:t>
            </a:fld>
            <a:endParaRPr lang="fr-FR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A156D2-FA36-4E0A-B5BE-245C64B3514B}" type="slidenum">
              <a:rPr lang="fr-FR" smtClean="0"/>
              <a:pPr/>
              <a:t>3</a:t>
            </a:fld>
            <a:endParaRPr lang="fr-FR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>
              <a:buFontTx/>
              <a:buChar char="-"/>
            </a:pPr>
            <a:endParaRPr lang="fr-F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C9F9A5-9E52-466E-83DC-02983449B4B7}" type="slidenum">
              <a:rPr lang="fr-FR" smtClean="0"/>
              <a:pPr/>
              <a:t>4</a:t>
            </a:fld>
            <a:endParaRPr lang="fr-FR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2DE39F-A852-4B0D-BBEE-ECC9D176CE89}" type="slidenum">
              <a:rPr lang="fr-FR" smtClean="0"/>
              <a:pPr/>
              <a:t>5</a:t>
            </a:fld>
            <a:endParaRPr lang="fr-FR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88AC28-A0B8-475B-9244-518D5CCECEBC}" type="slidenum">
              <a:rPr lang="fr-FR" smtClean="0"/>
              <a:pPr/>
              <a:t>6</a:t>
            </a:fld>
            <a:endParaRPr lang="fr-FR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>
              <a:buFontTx/>
              <a:buChar char="-"/>
            </a:pPr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56F36C-14B6-49E9-BDA1-A3EF37E0E259}" type="slidenum">
              <a:rPr lang="fr-FR" smtClean="0"/>
              <a:pPr/>
              <a:t>7</a:t>
            </a:fld>
            <a:endParaRPr lang="fr-FR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C72D40-31DF-47EC-9E41-E0BB8C5BE3DA}" type="slidenum">
              <a:rPr lang="fr-FR" smtClean="0"/>
              <a:pPr/>
              <a:t>8</a:t>
            </a:fld>
            <a:endParaRPr lang="fr-FR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890C23-4413-44B3-B6DE-9E288EBEA962}" type="slidenum">
              <a:rPr lang="fr-FR" smtClean="0"/>
              <a:pPr/>
              <a:t>9</a:t>
            </a:fld>
            <a:endParaRPr lang="fr-FR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>
              <a:buFontTx/>
              <a:buChar char="-"/>
            </a:pPr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endParaRPr lang="fr-FR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endParaRPr lang="fr-FR" dirty="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endParaRPr lang="fr-FR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imes New Roman" pitchFamily="18" charset="0"/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CE58-051D-4C9E-9223-12BE4984832B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29073-00CE-46B2-B98E-F95E2BEEC7E8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5AA86-AD06-45B2-8337-21C0129A89C8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08EE7-9FF4-4CC5-B886-29FE020A31F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8D151-FB9E-4754-BCA3-E2E19FE1C480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1E55C-7676-4770-B736-7E08F7E4CC99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2CEB5-CA19-4A46-B009-532B8668AC5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1F626-3397-4A6A-ABBB-782CC1949F22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1472D4-7D40-443A-8808-EDAD358A202C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0198C-BCBA-4D09-90DC-CFEE42B783EB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BE89F-880D-407D-ADE0-924D5FCE00F7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endParaRPr lang="fr-FR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endParaRPr lang="fr-FR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kumimoji="0"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>
              <a:defRPr/>
            </a:pPr>
            <a:fld id="{A8663926-9C4F-4E53-86B4-36E1F04CC97D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5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Supports%20BARBEGRILL/Documentation%20de%20d&#233;part/BarbeGrill_Savoie_Contexte.doc" TargetMode="External"/><Relationship Id="rId3" Type="http://schemas.openxmlformats.org/officeDocument/2006/relationships/hyperlink" Target="../Supports%20BARBEGRILL/Documentation%20de%20d&#233;part/BarbeGrill_Savoie_Contexte.docx" TargetMode="External"/><Relationship Id="rId7" Type="http://schemas.openxmlformats.org/officeDocument/2006/relationships/hyperlink" Target="../Supports%20BARBEGRILL/Documentation%20de%20d&#233;part/Feuille_r&#233;sultats_vierge.xls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../Supports%20BARBEGRILL/Documentation%20de%20d&#233;part/mode%20op&#233;ratoireP1.docx" TargetMode="External"/><Relationship Id="rId5" Type="http://schemas.openxmlformats.org/officeDocument/2006/relationships/hyperlink" Target="../Supports%20BARBEGRILL/Documentation%20de%20d&#233;part/P1.docx" TargetMode="External"/><Relationship Id="rId4" Type="http://schemas.openxmlformats.org/officeDocument/2006/relationships/hyperlink" Target="../Supports%20BARBEGRILL/P&#233;riode2/Pr&#233;sentation%20hypoth&#232;ses%20fin%20p&#233;riode%201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388" y="3068638"/>
            <a:ext cx="8964612" cy="1492250"/>
          </a:xfrm>
        </p:spPr>
        <p:txBody>
          <a:bodyPr/>
          <a:lstStyle/>
          <a:p>
            <a:pPr algn="ctr">
              <a:defRPr/>
            </a:pPr>
            <a:r>
              <a:rPr lang="fr-FR" sz="5200" b="1" dirty="0" smtClean="0">
                <a:solidFill>
                  <a:schemeClr val="bg1">
                    <a:lumMod val="25000"/>
                  </a:schemeClr>
                </a:solidFill>
                <a:latin typeface="+mn-lt"/>
              </a:rPr>
              <a:t>CAS BARBEGRILL SAVOIE</a:t>
            </a:r>
            <a:endParaRPr lang="fr-FR" sz="5200" b="1" dirty="0">
              <a:solidFill>
                <a:schemeClr val="bg1">
                  <a:lumMod val="25000"/>
                </a:schemeClr>
              </a:solidFill>
              <a:latin typeface="+mn-lt"/>
            </a:endParaRPr>
          </a:p>
        </p:txBody>
      </p:sp>
      <p:pic>
        <p:nvPicPr>
          <p:cNvPr id="3075" name="Image 3" descr="http://www.cerpep.education.gouv.fr/images/IGEN-CERPE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05300" y="765175"/>
            <a:ext cx="147161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25400" cap="sq">
            <a:noFill/>
            <a:miter lim="800000"/>
            <a:headEnd type="none" w="sm" len="sm"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3077" name="Image 5"/>
          <p:cNvPicPr>
            <a:picLocks noChangeAspect="1" noChangeArrowheads="1"/>
          </p:cNvPicPr>
          <p:nvPr/>
        </p:nvPicPr>
        <p:blipFill>
          <a:blip r:embed="rId3" cstate="print"/>
          <a:srcRect b="-21947"/>
          <a:stretch>
            <a:fillRect/>
          </a:stretch>
        </p:blipFill>
        <p:spPr bwMode="auto">
          <a:xfrm>
            <a:off x="658813" y="841375"/>
            <a:ext cx="744537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Rectangle 3"/>
          <p:cNvSpPr>
            <a:spLocks noChangeArrowheads="1"/>
          </p:cNvSpPr>
          <p:nvPr/>
        </p:nvSpPr>
        <p:spPr bwMode="auto">
          <a:xfrm>
            <a:off x="1403350" y="698500"/>
            <a:ext cx="2384425" cy="923925"/>
          </a:xfrm>
          <a:prstGeom prst="rect">
            <a:avLst/>
          </a:prstGeom>
          <a:noFill/>
          <a:ln w="25400" cap="sq">
            <a:noFill/>
            <a:miter lim="800000"/>
            <a:headEnd type="none" w="sm" len="sm"/>
            <a:tailEnd/>
          </a:ln>
        </p:spPr>
        <p:txBody>
          <a:bodyPr anchor="ctr">
            <a:spAutoFit/>
          </a:bodyPr>
          <a:lstStyle/>
          <a:p>
            <a:pPr algn="l" eaLnBrk="0" hangingPunct="0"/>
            <a:r>
              <a:rPr lang="fr-FR" sz="1200" b="1">
                <a:latin typeface="Arial Black" pitchFamily="34" charset="0"/>
                <a:ea typeface="Calibri" pitchFamily="34" charset="0"/>
                <a:cs typeface="Times New Roman" pitchFamily="18" charset="0"/>
              </a:rPr>
              <a:t>Centre de Ressources </a:t>
            </a:r>
            <a:br>
              <a:rPr lang="fr-FR" sz="1200" b="1"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lang="fr-FR" sz="1200" b="1">
                <a:latin typeface="Arial Black" pitchFamily="34" charset="0"/>
                <a:ea typeface="Calibri" pitchFamily="34" charset="0"/>
                <a:cs typeface="Times New Roman" pitchFamily="18" charset="0"/>
              </a:rPr>
              <a:t>Comptabilité Finance</a:t>
            </a:r>
            <a:endParaRPr lang="fr-FR" sz="700">
              <a:ea typeface="Calibri" pitchFamily="34" charset="0"/>
              <a:cs typeface="Times New Roman" pitchFamily="18" charset="0"/>
            </a:endParaRPr>
          </a:p>
          <a:p>
            <a:pPr algn="l" eaLnBrk="0" hangingPunct="0"/>
            <a:r>
              <a:rPr lang="fr-FR" sz="1000">
                <a:latin typeface="Calibri" pitchFamily="34" charset="0"/>
                <a:ea typeface="Calibri" pitchFamily="34" charset="0"/>
                <a:cs typeface="Times New Roman" pitchFamily="18" charset="0"/>
              </a:rPr>
              <a:t>Lycée MARIE CURIE</a:t>
            </a:r>
            <a:endParaRPr lang="fr-FR" sz="700">
              <a:ea typeface="Calibri" pitchFamily="34" charset="0"/>
              <a:cs typeface="Times New Roman" pitchFamily="18" charset="0"/>
            </a:endParaRPr>
          </a:p>
          <a:p>
            <a:pPr algn="l" eaLnBrk="0" hangingPunct="0"/>
            <a:r>
              <a:rPr lang="fr-FR" sz="1000">
                <a:latin typeface="Calibri" pitchFamily="34" charset="0"/>
                <a:ea typeface="Calibri" pitchFamily="34" charset="0"/>
                <a:cs typeface="Times New Roman" pitchFamily="18" charset="0"/>
              </a:rPr>
              <a:t>Avenue du 8 mai 1945 - BP 348 </a:t>
            </a:r>
            <a:endParaRPr lang="fr-FR" sz="700">
              <a:ea typeface="Calibri" pitchFamily="34" charset="0"/>
              <a:cs typeface="Times New Roman" pitchFamily="18" charset="0"/>
            </a:endParaRPr>
          </a:p>
          <a:p>
            <a:pPr algn="l" eaLnBrk="0" hangingPunct="0"/>
            <a:r>
              <a:rPr lang="fr-FR" sz="1000">
                <a:latin typeface="Calibri" pitchFamily="34" charset="0"/>
                <a:ea typeface="Calibri" pitchFamily="34" charset="0"/>
                <a:cs typeface="Times New Roman" pitchFamily="18" charset="0"/>
              </a:rPr>
              <a:t>38435 ECHIROLLES cedex</a:t>
            </a:r>
            <a:endParaRPr lang="fr-FR" sz="7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752360" y="5899150"/>
            <a:ext cx="413446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360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22 </a:t>
            </a:r>
            <a:r>
              <a:rPr lang="fr-FR" sz="36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&amp; </a:t>
            </a:r>
            <a:r>
              <a:rPr lang="fr-FR" sz="360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23 </a:t>
            </a:r>
            <a:r>
              <a:rPr lang="fr-FR" sz="36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JUIN </a:t>
            </a:r>
            <a:r>
              <a:rPr lang="fr-FR" sz="360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2015</a:t>
            </a:r>
            <a:endParaRPr lang="fr-FR" sz="3600" b="1" dirty="0">
              <a:solidFill>
                <a:schemeClr val="bg1">
                  <a:lumMod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j-ea"/>
              <a:cs typeface="+mj-cs"/>
            </a:endParaRPr>
          </a:p>
        </p:txBody>
      </p:sp>
      <p:pic>
        <p:nvPicPr>
          <p:cNvPr id="3080" name="Picture 9" descr="C:\Users\Stéphane\Dropbox\CEGID_BARBEGRILL_06_2014\CEGID-EDUCATION-QUADR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765175"/>
            <a:ext cx="2154237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fr-FR" sz="40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FIN</a:t>
            </a:r>
          </a:p>
        </p:txBody>
      </p:sp>
      <p:sp>
        <p:nvSpPr>
          <p:cNvPr id="19459" name="Espace réservé du contenu 2"/>
          <p:cNvSpPr>
            <a:spLocks noGrp="1"/>
          </p:cNvSpPr>
          <p:nvPr>
            <p:ph idx="1"/>
          </p:nvPr>
        </p:nvSpPr>
        <p:spPr>
          <a:xfrm>
            <a:off x="250825" y="2997200"/>
            <a:ext cx="8569325" cy="1016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fr-FR" smtClean="0"/>
              <a:t>A VOS DECISIONS…</a:t>
            </a:r>
          </a:p>
          <a:p>
            <a:pPr algn="ctr">
              <a:buFont typeface="Wingdings" pitchFamily="2" charset="2"/>
              <a:buNone/>
            </a:pPr>
            <a:r>
              <a:rPr lang="fr-FR" smtClean="0"/>
              <a:t> ET …</a:t>
            </a:r>
          </a:p>
          <a:p>
            <a:pPr algn="r">
              <a:buFont typeface="Wingdings" pitchFamily="2" charset="2"/>
              <a:buNone/>
            </a:pPr>
            <a:r>
              <a:rPr lang="fr-FR" smtClean="0"/>
              <a:t>A VOS CLAVIERS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z="40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Sommaire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28625" y="2060575"/>
            <a:ext cx="8358188" cy="40909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2800" smtClean="0"/>
              <a:t>Les objectifs</a:t>
            </a:r>
          </a:p>
          <a:p>
            <a:pPr eaLnBrk="1" hangingPunct="1">
              <a:lnSpc>
                <a:spcPct val="80000"/>
              </a:lnSpc>
            </a:pPr>
            <a:endParaRPr lang="fr-FR" sz="2800" smtClean="0"/>
          </a:p>
          <a:p>
            <a:pPr eaLnBrk="1" hangingPunct="1">
              <a:lnSpc>
                <a:spcPct val="80000"/>
              </a:lnSpc>
            </a:pPr>
            <a:r>
              <a:rPr lang="fr-FR" sz="2800" smtClean="0"/>
              <a:t>L’organisation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800" smtClean="0"/>
          </a:p>
          <a:p>
            <a:pPr eaLnBrk="1" hangingPunct="1">
              <a:lnSpc>
                <a:spcPct val="80000"/>
              </a:lnSpc>
            </a:pPr>
            <a:r>
              <a:rPr lang="fr-FR" sz="2800" smtClean="0"/>
              <a:t>La démarche générale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800" smtClean="0"/>
          </a:p>
          <a:p>
            <a:pPr eaLnBrk="1" hangingPunct="1">
              <a:lnSpc>
                <a:spcPct val="80000"/>
              </a:lnSpc>
            </a:pPr>
            <a:r>
              <a:rPr lang="fr-FR" sz="2800" smtClean="0"/>
              <a:t>Le contexte et les hypothèses</a:t>
            </a:r>
          </a:p>
          <a:p>
            <a:pPr eaLnBrk="1" hangingPunct="1">
              <a:lnSpc>
                <a:spcPct val="80000"/>
              </a:lnSpc>
            </a:pPr>
            <a:endParaRPr lang="fr-FR" sz="2800" smtClean="0"/>
          </a:p>
          <a:p>
            <a:pPr eaLnBrk="1" hangingPunct="1">
              <a:lnSpc>
                <a:spcPct val="80000"/>
              </a:lnSpc>
            </a:pPr>
            <a:r>
              <a:rPr lang="fr-FR" sz="2800" smtClean="0"/>
              <a:t>Les documents de travail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800" smtClean="0"/>
          </a:p>
          <a:p>
            <a:pPr eaLnBrk="1" hangingPunct="1">
              <a:lnSpc>
                <a:spcPct val="80000"/>
              </a:lnSpc>
            </a:pPr>
            <a:r>
              <a:rPr lang="fr-FR" sz="2800" smtClean="0"/>
              <a:t>Les résultats &amp; les rapports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1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z="40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Les Objectifs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060575"/>
            <a:ext cx="8893175" cy="3530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fr-FR" sz="2800" smtClean="0"/>
              <a:t>Appréhender l’entreprise comme un système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fr-FR" sz="28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fr-FR" sz="2800" smtClean="0"/>
              <a:t>Découvrir un PGI aux menus simplifiés de manière ludique et participative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endParaRPr lang="fr-FR" sz="28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fr-FR" sz="2800" smtClean="0"/>
              <a:t>Travailler en groupe et en autonomie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fr-FR" sz="28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fr-FR" sz="2800" smtClean="0"/>
              <a:t>Sensibiliser  au management et à la prise de décision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fr-FR" sz="28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fr-FR" sz="2800" smtClean="0"/>
              <a:t>Développer un argumentaire concernant les décisions prises et les résultats obtenus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fr-FR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153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FR" sz="40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L’organisation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52600"/>
            <a:ext cx="8748712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000" smtClean="0"/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800" smtClean="0"/>
              <a:t>Constituer des groupes de 3 élèves ou étudiants 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800" smtClean="0"/>
              <a:t>Utiliser une </a:t>
            </a:r>
            <a:r>
              <a:rPr lang="fr-FR" sz="2800" u="sng" smtClean="0"/>
              <a:t>seule</a:t>
            </a:r>
            <a:r>
              <a:rPr lang="fr-FR" sz="2800" smtClean="0"/>
              <a:t> base de données de départ pour chaque groupe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800" smtClean="0"/>
              <a:t>Distribuer une pochette de départ avec :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400" smtClean="0"/>
              <a:t>Le contexte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400" smtClean="0"/>
              <a:t>La feuille de résultat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400" smtClean="0"/>
              <a:t>Les opérations de la Période n°1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400" smtClean="0"/>
              <a:t>Le mode opératoire de la Période n°1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800" smtClean="0"/>
              <a:t>Mettre en ressources numériques l’ensemble de la documentation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endParaRPr lang="fr-FR" sz="2400" smtClean="0"/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</a:pPr>
            <a:endParaRPr lang="fr-FR" sz="2800" smtClean="0"/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endParaRPr lang="fr-FR" sz="2800" smtClean="0"/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fr-FR" sz="2400" smtClean="0"/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fr-FR" sz="2400" smtClean="0"/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endParaRPr lang="fr-FR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-747713"/>
            <a:ext cx="8001000" cy="4619626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000" smtClean="0"/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endParaRPr lang="fr-FR" sz="2800" smtClean="0"/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800" smtClean="0"/>
              <a:t>Prendre connaissance du contexte BARBEGRILL SAVOIE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800" smtClean="0"/>
              <a:t>Réaliser toutes les opérations de la 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fr-FR" sz="2800" smtClean="0"/>
              <a:t>période n°1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800" smtClean="0"/>
              <a:t>Prendre connaissance des hypothèses 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800" smtClean="0"/>
              <a:t>Préciser quelle hypothèse le groupe souhaite retenir en ARGUMENTANT sur la base d’un </a:t>
            </a:r>
            <a:r>
              <a:rPr lang="fr-FR" sz="2800" u="sng" smtClean="0"/>
              <a:t>rapport écrit </a:t>
            </a:r>
            <a:r>
              <a:rPr lang="fr-FR" sz="2800" smtClean="0"/>
              <a:t>: pourquoi nous décidons de choisir cette option ?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800" smtClean="0"/>
              <a:t>En fonction de l’argumentaire proposé, les enseignants attribueront les hypothèses aux différents groupes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800" smtClean="0"/>
              <a:t>Saisir les opérations des différentes périodes successivement 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800" smtClean="0"/>
              <a:t>Présenter les résultats et rapports (feuille et fichier Excel fournis)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0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8100"/>
            <a:ext cx="8569325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FR" sz="40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Contexte / Hypothèses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979613" y="962025"/>
            <a:ext cx="557688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40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BARBEGRILL SAVOIE</a:t>
            </a:r>
          </a:p>
        </p:txBody>
      </p:sp>
      <p:cxnSp>
        <p:nvCxnSpPr>
          <p:cNvPr id="7" name="Connecteur droit avec flèche 6"/>
          <p:cNvCxnSpPr>
            <a:cxnSpLocks noChangeShapeType="1"/>
          </p:cNvCxnSpPr>
          <p:nvPr/>
        </p:nvCxnSpPr>
        <p:spPr bwMode="auto">
          <a:xfrm rot="10800000" flipV="1">
            <a:off x="1476375" y="1916113"/>
            <a:ext cx="3095625" cy="865187"/>
          </a:xfrm>
          <a:prstGeom prst="straightConnector1">
            <a:avLst/>
          </a:prstGeom>
          <a:noFill/>
          <a:ln w="25400" cap="sq" algn="ctr">
            <a:solidFill>
              <a:srgbClr val="003366"/>
            </a:solidFill>
            <a:round/>
            <a:headEnd type="none" w="sm" len="sm"/>
            <a:tailEnd type="arrow" w="med" len="med"/>
          </a:ln>
        </p:spPr>
      </p:cxnSp>
      <p:cxnSp>
        <p:nvCxnSpPr>
          <p:cNvPr id="10" name="Connecteur droit avec flèche 9"/>
          <p:cNvCxnSpPr>
            <a:cxnSpLocks noChangeShapeType="1"/>
          </p:cNvCxnSpPr>
          <p:nvPr/>
        </p:nvCxnSpPr>
        <p:spPr bwMode="auto">
          <a:xfrm rot="10800000" flipV="1">
            <a:off x="3276600" y="1916113"/>
            <a:ext cx="1295400" cy="865187"/>
          </a:xfrm>
          <a:prstGeom prst="straightConnector1">
            <a:avLst/>
          </a:prstGeom>
          <a:noFill/>
          <a:ln w="25400" cap="sq" algn="ctr">
            <a:solidFill>
              <a:srgbClr val="003366"/>
            </a:solidFill>
            <a:round/>
            <a:headEnd type="none" w="sm" len="sm"/>
            <a:tailEnd type="arrow" w="med" len="med"/>
          </a:ln>
        </p:spPr>
      </p:cxnSp>
      <p:cxnSp>
        <p:nvCxnSpPr>
          <p:cNvPr id="12" name="Connecteur droit avec flèche 11"/>
          <p:cNvCxnSpPr>
            <a:cxnSpLocks noChangeShapeType="1"/>
          </p:cNvCxnSpPr>
          <p:nvPr/>
        </p:nvCxnSpPr>
        <p:spPr bwMode="auto">
          <a:xfrm>
            <a:off x="4572000" y="1916113"/>
            <a:ext cx="1223963" cy="865187"/>
          </a:xfrm>
          <a:prstGeom prst="straightConnector1">
            <a:avLst/>
          </a:prstGeom>
          <a:noFill/>
          <a:ln w="25400" cap="sq" algn="ctr">
            <a:solidFill>
              <a:srgbClr val="003366"/>
            </a:solidFill>
            <a:round/>
            <a:headEnd type="none" w="sm" len="sm"/>
            <a:tailEnd type="arrow" w="med" len="med"/>
          </a:ln>
        </p:spPr>
      </p:cxnSp>
      <p:cxnSp>
        <p:nvCxnSpPr>
          <p:cNvPr id="15" name="Connecteur droit avec flèche 14"/>
          <p:cNvCxnSpPr>
            <a:cxnSpLocks noChangeShapeType="1"/>
          </p:cNvCxnSpPr>
          <p:nvPr/>
        </p:nvCxnSpPr>
        <p:spPr bwMode="auto">
          <a:xfrm>
            <a:off x="4572000" y="1916113"/>
            <a:ext cx="2984500" cy="865187"/>
          </a:xfrm>
          <a:prstGeom prst="straightConnector1">
            <a:avLst/>
          </a:prstGeom>
          <a:noFill/>
          <a:ln w="25400" cap="sq" algn="ctr">
            <a:solidFill>
              <a:srgbClr val="003366"/>
            </a:solidFill>
            <a:round/>
            <a:headEnd type="none" w="sm" len="sm"/>
            <a:tailEnd type="arrow" w="med" len="med"/>
          </a:ln>
        </p:spPr>
      </p:cxnSp>
      <p:sp>
        <p:nvSpPr>
          <p:cNvPr id="16" name="ZoneTexte 15"/>
          <p:cNvSpPr txBox="1"/>
          <p:nvPr/>
        </p:nvSpPr>
        <p:spPr>
          <a:xfrm>
            <a:off x="458788" y="2982913"/>
            <a:ext cx="170973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b="1" dirty="0">
                <a:latin typeface="+mn-lt"/>
              </a:rPr>
              <a:t>Hypothèse 1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2706688" y="2982913"/>
            <a:ext cx="17113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b="1" dirty="0">
                <a:latin typeface="+mn-lt"/>
              </a:rPr>
              <a:t>Hypothèse 2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4940300" y="2982913"/>
            <a:ext cx="17113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b="1" dirty="0">
                <a:latin typeface="+mn-lt"/>
              </a:rPr>
              <a:t>Hypothèse 3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6996113" y="2982913"/>
            <a:ext cx="17113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b="1" dirty="0">
                <a:latin typeface="+mn-lt"/>
              </a:rPr>
              <a:t>Hypothèse 4</a:t>
            </a:r>
          </a:p>
        </p:txBody>
      </p:sp>
      <p:sp>
        <p:nvSpPr>
          <p:cNvPr id="20" name="Rectangle à coins arrondis 19"/>
          <p:cNvSpPr/>
          <p:nvPr/>
        </p:nvSpPr>
        <p:spPr bwMode="auto">
          <a:xfrm>
            <a:off x="3003550" y="2168525"/>
            <a:ext cx="3533775" cy="504825"/>
          </a:xfrm>
          <a:prstGeom prst="roundRect">
            <a:avLst/>
          </a:prstGeom>
          <a:solidFill>
            <a:schemeClr val="accent1"/>
          </a:solidFill>
          <a:ln w="25400" cap="sq" cmpd="sng" algn="ctr">
            <a:solidFill>
              <a:srgbClr val="003366"/>
            </a:solidFill>
            <a:prstDash val="solid"/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r>
              <a:rPr lang="fr-FR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1</a:t>
            </a:r>
            <a:r>
              <a:rPr lang="fr-FR" b="1" baseline="30000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er</a:t>
            </a:r>
            <a:r>
              <a:rPr lang="fr-FR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 niveau de choix</a:t>
            </a:r>
          </a:p>
        </p:txBody>
      </p:sp>
      <p:cxnSp>
        <p:nvCxnSpPr>
          <p:cNvPr id="26" name="Connecteur droit avec flèche 25"/>
          <p:cNvCxnSpPr>
            <a:cxnSpLocks noChangeShapeType="1"/>
          </p:cNvCxnSpPr>
          <p:nvPr/>
        </p:nvCxnSpPr>
        <p:spPr bwMode="auto">
          <a:xfrm rot="5400000">
            <a:off x="566738" y="3598863"/>
            <a:ext cx="1008062" cy="576262"/>
          </a:xfrm>
          <a:prstGeom prst="straightConnector1">
            <a:avLst/>
          </a:prstGeom>
          <a:noFill/>
          <a:ln w="25400" cap="sq" algn="ctr">
            <a:solidFill>
              <a:srgbClr val="003366"/>
            </a:solidFill>
            <a:round/>
            <a:headEnd type="none" w="sm" len="sm"/>
            <a:tailEnd type="arrow" w="med" len="med"/>
          </a:ln>
        </p:spPr>
      </p:cxnSp>
      <p:cxnSp>
        <p:nvCxnSpPr>
          <p:cNvPr id="28" name="Connecteur droit avec flèche 27"/>
          <p:cNvCxnSpPr>
            <a:cxnSpLocks noChangeShapeType="1"/>
          </p:cNvCxnSpPr>
          <p:nvPr/>
        </p:nvCxnSpPr>
        <p:spPr bwMode="auto">
          <a:xfrm rot="16200000" flipH="1">
            <a:off x="834232" y="3907631"/>
            <a:ext cx="1670050" cy="620713"/>
          </a:xfrm>
          <a:prstGeom prst="straightConnector1">
            <a:avLst/>
          </a:prstGeom>
          <a:noFill/>
          <a:ln w="25400" cap="sq" algn="ctr">
            <a:solidFill>
              <a:srgbClr val="003366"/>
            </a:solidFill>
            <a:round/>
            <a:headEnd type="none" w="sm" len="sm"/>
            <a:tailEnd type="arrow" w="med" len="med"/>
          </a:ln>
        </p:spPr>
      </p:cxnSp>
      <p:cxnSp>
        <p:nvCxnSpPr>
          <p:cNvPr id="29" name="Connecteur droit avec flèche 28"/>
          <p:cNvCxnSpPr>
            <a:cxnSpLocks noChangeShapeType="1"/>
          </p:cNvCxnSpPr>
          <p:nvPr/>
        </p:nvCxnSpPr>
        <p:spPr bwMode="auto">
          <a:xfrm rot="5400000">
            <a:off x="2841626" y="3598862"/>
            <a:ext cx="1008062" cy="576263"/>
          </a:xfrm>
          <a:prstGeom prst="straightConnector1">
            <a:avLst/>
          </a:prstGeom>
          <a:noFill/>
          <a:ln w="25400" cap="sq" algn="ctr">
            <a:solidFill>
              <a:srgbClr val="003366"/>
            </a:solidFill>
            <a:round/>
            <a:headEnd type="none" w="sm" len="sm"/>
            <a:tailEnd type="arrow" w="med" len="med"/>
          </a:ln>
        </p:spPr>
      </p:cxnSp>
      <p:cxnSp>
        <p:nvCxnSpPr>
          <p:cNvPr id="30" name="Connecteur droit avec flèche 29"/>
          <p:cNvCxnSpPr>
            <a:cxnSpLocks noChangeShapeType="1"/>
          </p:cNvCxnSpPr>
          <p:nvPr/>
        </p:nvCxnSpPr>
        <p:spPr bwMode="auto">
          <a:xfrm rot="16200000" flipH="1">
            <a:off x="3237707" y="3779044"/>
            <a:ext cx="1511300" cy="719137"/>
          </a:xfrm>
          <a:prstGeom prst="straightConnector1">
            <a:avLst/>
          </a:prstGeom>
          <a:noFill/>
          <a:ln w="25400" cap="sq" algn="ctr">
            <a:solidFill>
              <a:srgbClr val="003366"/>
            </a:solidFill>
            <a:round/>
            <a:headEnd type="none" w="sm" len="sm"/>
            <a:tailEnd type="arrow" w="med" len="med"/>
          </a:ln>
        </p:spPr>
      </p:cxnSp>
      <p:cxnSp>
        <p:nvCxnSpPr>
          <p:cNvPr id="31" name="Connecteur droit avec flèche 30"/>
          <p:cNvCxnSpPr>
            <a:cxnSpLocks noChangeShapeType="1"/>
          </p:cNvCxnSpPr>
          <p:nvPr/>
        </p:nvCxnSpPr>
        <p:spPr bwMode="auto">
          <a:xfrm rot="5400000">
            <a:off x="4941887" y="3657601"/>
            <a:ext cx="1008063" cy="576262"/>
          </a:xfrm>
          <a:prstGeom prst="straightConnector1">
            <a:avLst/>
          </a:prstGeom>
          <a:noFill/>
          <a:ln w="25400" cap="sq" algn="ctr">
            <a:solidFill>
              <a:srgbClr val="003366"/>
            </a:solidFill>
            <a:round/>
            <a:headEnd type="none" w="sm" len="sm"/>
            <a:tailEnd type="arrow" w="med" len="med"/>
          </a:ln>
        </p:spPr>
      </p:cxnSp>
      <p:cxnSp>
        <p:nvCxnSpPr>
          <p:cNvPr id="32" name="Connecteur droit avec flèche 31"/>
          <p:cNvCxnSpPr>
            <a:cxnSpLocks noChangeShapeType="1"/>
          </p:cNvCxnSpPr>
          <p:nvPr/>
        </p:nvCxnSpPr>
        <p:spPr bwMode="auto">
          <a:xfrm rot="16200000" flipH="1">
            <a:off x="5166519" y="4009231"/>
            <a:ext cx="1762125" cy="627063"/>
          </a:xfrm>
          <a:prstGeom prst="straightConnector1">
            <a:avLst/>
          </a:prstGeom>
          <a:noFill/>
          <a:ln w="25400" cap="sq" algn="ctr">
            <a:solidFill>
              <a:srgbClr val="003366"/>
            </a:solidFill>
            <a:round/>
            <a:headEnd type="none" w="sm" len="sm"/>
            <a:tailEnd type="arrow" w="med" len="med"/>
          </a:ln>
        </p:spPr>
      </p:cxnSp>
      <p:cxnSp>
        <p:nvCxnSpPr>
          <p:cNvPr id="33" name="Connecteur droit avec flèche 32"/>
          <p:cNvCxnSpPr>
            <a:cxnSpLocks noChangeShapeType="1"/>
          </p:cNvCxnSpPr>
          <p:nvPr/>
        </p:nvCxnSpPr>
        <p:spPr bwMode="auto">
          <a:xfrm rot="5400000">
            <a:off x="7092950" y="3657600"/>
            <a:ext cx="1008063" cy="576263"/>
          </a:xfrm>
          <a:prstGeom prst="straightConnector1">
            <a:avLst/>
          </a:prstGeom>
          <a:noFill/>
          <a:ln w="25400" cap="sq" algn="ctr">
            <a:solidFill>
              <a:srgbClr val="003366"/>
            </a:solidFill>
            <a:round/>
            <a:headEnd type="none" w="sm" len="sm"/>
            <a:tailEnd type="arrow" w="med" len="med"/>
          </a:ln>
        </p:spPr>
      </p:cxnSp>
      <p:cxnSp>
        <p:nvCxnSpPr>
          <p:cNvPr id="34" name="Connecteur droit avec flèche 33"/>
          <p:cNvCxnSpPr>
            <a:cxnSpLocks noChangeShapeType="1"/>
          </p:cNvCxnSpPr>
          <p:nvPr/>
        </p:nvCxnSpPr>
        <p:spPr bwMode="auto">
          <a:xfrm rot="16200000" flipH="1">
            <a:off x="7256463" y="4070350"/>
            <a:ext cx="1762125" cy="504825"/>
          </a:xfrm>
          <a:prstGeom prst="straightConnector1">
            <a:avLst/>
          </a:prstGeom>
          <a:noFill/>
          <a:ln w="25400" cap="sq" algn="ctr">
            <a:solidFill>
              <a:srgbClr val="003366"/>
            </a:solidFill>
            <a:round/>
            <a:headEnd type="none" w="sm" len="sm"/>
            <a:tailEnd type="arrow" w="med" len="med"/>
          </a:ln>
        </p:spPr>
      </p:cxnSp>
      <p:sp>
        <p:nvSpPr>
          <p:cNvPr id="35" name="ZoneTexte 34"/>
          <p:cNvSpPr txBox="1"/>
          <p:nvPr/>
        </p:nvSpPr>
        <p:spPr>
          <a:xfrm>
            <a:off x="0" y="4449763"/>
            <a:ext cx="180975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b="1" dirty="0">
                <a:latin typeface="+mn-lt"/>
              </a:rPr>
              <a:t>Changement </a:t>
            </a:r>
          </a:p>
          <a:p>
            <a:pPr>
              <a:defRPr/>
            </a:pPr>
            <a:r>
              <a:rPr lang="fr-FR" sz="2000" b="1" dirty="0">
                <a:latin typeface="+mn-lt"/>
              </a:rPr>
              <a:t>fournisseur</a:t>
            </a:r>
          </a:p>
        </p:txBody>
      </p:sp>
      <p:sp>
        <p:nvSpPr>
          <p:cNvPr id="36" name="ZoneTexte 35"/>
          <p:cNvSpPr txBox="1"/>
          <p:nvPr/>
        </p:nvSpPr>
        <p:spPr>
          <a:xfrm>
            <a:off x="1003300" y="5173663"/>
            <a:ext cx="19526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b="1" dirty="0">
                <a:latin typeface="+mn-lt"/>
              </a:rPr>
              <a:t>Renégociation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2265363" y="4498975"/>
            <a:ext cx="202088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b="1" dirty="0">
                <a:latin typeface="+mn-lt"/>
              </a:rPr>
              <a:t>Externalisation</a:t>
            </a:r>
          </a:p>
        </p:txBody>
      </p:sp>
      <p:sp>
        <p:nvSpPr>
          <p:cNvPr id="38" name="ZoneTexte 37"/>
          <p:cNvSpPr txBox="1"/>
          <p:nvPr/>
        </p:nvSpPr>
        <p:spPr>
          <a:xfrm>
            <a:off x="3633788" y="5006975"/>
            <a:ext cx="15240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b="1" dirty="0">
                <a:latin typeface="+mn-lt"/>
              </a:rPr>
              <a:t>Réparation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4573588" y="4498975"/>
            <a:ext cx="158273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b="1" dirty="0">
                <a:latin typeface="+mn-lt"/>
              </a:rPr>
              <a:t>Recentrage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5541963" y="5157788"/>
            <a:ext cx="1636712" cy="10144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b="1" dirty="0">
                <a:latin typeface="+mn-lt"/>
              </a:rPr>
              <a:t>Révision</a:t>
            </a:r>
          </a:p>
          <a:p>
            <a:pPr>
              <a:defRPr/>
            </a:pPr>
            <a:r>
              <a:rPr lang="fr-FR" sz="2000" b="1" dirty="0">
                <a:latin typeface="+mn-lt"/>
              </a:rPr>
              <a:t>Politique de</a:t>
            </a:r>
          </a:p>
          <a:p>
            <a:pPr>
              <a:defRPr/>
            </a:pPr>
            <a:r>
              <a:rPr lang="fr-FR" sz="2000" b="1" dirty="0">
                <a:latin typeface="+mn-lt"/>
              </a:rPr>
              <a:t>Prix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6537325" y="4495800"/>
            <a:ext cx="166687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b="1" dirty="0">
                <a:latin typeface="+mn-lt"/>
              </a:rPr>
              <a:t>Maintien </a:t>
            </a:r>
          </a:p>
          <a:p>
            <a:pPr>
              <a:defRPr/>
            </a:pPr>
            <a:r>
              <a:rPr lang="fr-FR" sz="2000" b="1" dirty="0">
                <a:latin typeface="+mn-lt"/>
              </a:rPr>
              <a:t>Fournisseur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7334250" y="5219700"/>
            <a:ext cx="173990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b="1" dirty="0">
                <a:latin typeface="+mn-lt"/>
              </a:rPr>
              <a:t>Changement</a:t>
            </a:r>
          </a:p>
          <a:p>
            <a:pPr>
              <a:defRPr/>
            </a:pPr>
            <a:r>
              <a:rPr lang="fr-FR" sz="2000" b="1" dirty="0">
                <a:latin typeface="+mn-lt"/>
              </a:rPr>
              <a:t>Fournisseur</a:t>
            </a:r>
          </a:p>
        </p:txBody>
      </p:sp>
      <p:sp>
        <p:nvSpPr>
          <p:cNvPr id="54" name="Rectangle à coins arrondis 53"/>
          <p:cNvSpPr/>
          <p:nvPr/>
        </p:nvSpPr>
        <p:spPr bwMode="auto">
          <a:xfrm>
            <a:off x="3057525" y="3886200"/>
            <a:ext cx="3532188" cy="504825"/>
          </a:xfrm>
          <a:prstGeom prst="roundRect">
            <a:avLst/>
          </a:prstGeom>
          <a:solidFill>
            <a:schemeClr val="accent1"/>
          </a:solidFill>
          <a:ln w="25400" cap="sq" cmpd="sng" algn="ctr">
            <a:solidFill>
              <a:srgbClr val="003366"/>
            </a:solidFill>
            <a:prstDash val="solid"/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r>
              <a:rPr lang="fr-FR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2</a:t>
            </a:r>
            <a:r>
              <a:rPr lang="fr-FR" b="1" baseline="30000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nd</a:t>
            </a:r>
            <a:r>
              <a:rPr lang="fr-FR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 niveau de choix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7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7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/>
      <p:bldP spid="17" grpId="0"/>
      <p:bldP spid="17" grpId="1"/>
      <p:bldP spid="17" grpId="2"/>
      <p:bldP spid="18" grpId="0"/>
      <p:bldP spid="18" grpId="1"/>
      <p:bldP spid="18" grpId="2"/>
      <p:bldP spid="19" grpId="0"/>
      <p:bldP spid="19" grpId="1"/>
      <p:bldP spid="19" grpId="2"/>
      <p:bldP spid="20" grpId="0" animBg="1"/>
      <p:bldP spid="20" grpId="1" animBg="1"/>
      <p:bldP spid="20" grpId="2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5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42888"/>
            <a:ext cx="8153400" cy="1143001"/>
          </a:xfrm>
        </p:spPr>
        <p:txBody>
          <a:bodyPr/>
          <a:lstStyle/>
          <a:p>
            <a:pPr eaLnBrk="1" hangingPunct="1">
              <a:defRPr/>
            </a:pPr>
            <a:r>
              <a:rPr lang="fr-FR" sz="40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La démarche générale</a:t>
            </a:r>
          </a:p>
        </p:txBody>
      </p:sp>
      <p:sp>
        <p:nvSpPr>
          <p:cNvPr id="7" name="Rectangle à coins arrondis 6"/>
          <p:cNvSpPr/>
          <p:nvPr/>
        </p:nvSpPr>
        <p:spPr bwMode="auto">
          <a:xfrm>
            <a:off x="900113" y="3443288"/>
            <a:ext cx="3165475" cy="409575"/>
          </a:xfrm>
          <a:prstGeom prst="roundRect">
            <a:avLst/>
          </a:prstGeom>
          <a:solidFill>
            <a:srgbClr val="EEFA7A"/>
          </a:solidFill>
          <a:ln w="25400" cap="sq" cmpd="sng" algn="ctr">
            <a:solidFill>
              <a:srgbClr val="9999FF"/>
            </a:solidFill>
            <a:prstDash val="solid"/>
            <a:round/>
            <a:headEnd type="none" w="sm" len="sm"/>
            <a:tailEnd type="triangle" w="med" len="med"/>
          </a:ln>
          <a:effectLst>
            <a:outerShdw dir="5400000" algn="ctr" rotWithShape="0">
              <a:srgbClr val="000000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fr-FR" sz="1800" b="1" dirty="0">
                <a:solidFill>
                  <a:srgbClr val="003366"/>
                </a:solidFill>
                <a:latin typeface="Arial Black" pitchFamily="34" charset="0"/>
              </a:rPr>
              <a:t>Choix d’une hypothèse</a:t>
            </a:r>
          </a:p>
        </p:txBody>
      </p:sp>
      <p:sp>
        <p:nvSpPr>
          <p:cNvPr id="8" name="Flèche droite 7"/>
          <p:cNvSpPr>
            <a:spLocks noChangeArrowheads="1"/>
          </p:cNvSpPr>
          <p:nvPr/>
        </p:nvSpPr>
        <p:spPr bwMode="auto">
          <a:xfrm>
            <a:off x="4427538" y="3503613"/>
            <a:ext cx="1081087" cy="295275"/>
          </a:xfrm>
          <a:prstGeom prst="rightArrow">
            <a:avLst>
              <a:gd name="adj1" fmla="val 50000"/>
              <a:gd name="adj2" fmla="val 50360"/>
            </a:avLst>
          </a:prstGeom>
          <a:solidFill>
            <a:schemeClr val="tx1"/>
          </a:solidFill>
          <a:ln w="25400" cap="sq" algn="ctr">
            <a:solidFill>
              <a:srgbClr val="003366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0" name="Rectangle à coins arrondis 9"/>
          <p:cNvSpPr>
            <a:spLocks noChangeArrowheads="1"/>
          </p:cNvSpPr>
          <p:nvPr/>
        </p:nvSpPr>
        <p:spPr bwMode="auto">
          <a:xfrm>
            <a:off x="5795963" y="2984500"/>
            <a:ext cx="3167062" cy="1327150"/>
          </a:xfrm>
          <a:prstGeom prst="roundRect">
            <a:avLst>
              <a:gd name="adj" fmla="val 16667"/>
            </a:avLst>
          </a:prstGeom>
          <a:solidFill>
            <a:srgbClr val="EEFA7A"/>
          </a:solidFill>
          <a:ln w="25400" cap="sq" algn="ctr">
            <a:solidFill>
              <a:srgbClr val="9999FF"/>
            </a:solidFill>
            <a:round/>
            <a:headEnd type="none" w="sm" len="sm"/>
            <a:tailEnd type="triangle" w="med" len="med"/>
          </a:ln>
        </p:spPr>
        <p:txBody>
          <a:bodyPr anchor="ctr">
            <a:spAutoFit/>
          </a:bodyPr>
          <a:lstStyle/>
          <a:p>
            <a:r>
              <a:rPr lang="fr-FR" sz="1800" b="1">
                <a:solidFill>
                  <a:srgbClr val="003366"/>
                </a:solidFill>
                <a:latin typeface="Arial Black" pitchFamily="34" charset="0"/>
              </a:rPr>
              <a:t>Temps de lecture + choix  + argumentaire ECRIT à nous présenter </a:t>
            </a:r>
          </a:p>
        </p:txBody>
      </p:sp>
      <p:sp>
        <p:nvSpPr>
          <p:cNvPr id="11" name="Rectangle à coins arrondis 10"/>
          <p:cNvSpPr/>
          <p:nvPr/>
        </p:nvSpPr>
        <p:spPr bwMode="auto">
          <a:xfrm>
            <a:off x="900113" y="658813"/>
            <a:ext cx="3165475" cy="1020762"/>
          </a:xfrm>
          <a:prstGeom prst="roundRect">
            <a:avLst/>
          </a:prstGeom>
          <a:solidFill>
            <a:srgbClr val="002060"/>
          </a:solidFill>
          <a:ln w="25400" cap="sq" cmpd="sng" algn="ctr">
            <a:solidFill>
              <a:srgbClr val="9999FF"/>
            </a:solidFill>
            <a:prstDash val="solid"/>
            <a:round/>
            <a:headEnd type="none" w="sm" len="sm"/>
            <a:tailEnd type="triangle" w="med" len="med"/>
          </a:ln>
          <a:effectLst>
            <a:outerShdw dir="5400000" algn="ctr" rotWithShape="0">
              <a:srgbClr val="000000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fr-FR" sz="18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Black" pitchFamily="34" charset="0"/>
              </a:rPr>
              <a:t>Analyse du cas puis saisie des opérations de la période n°1</a:t>
            </a:r>
          </a:p>
        </p:txBody>
      </p:sp>
      <p:sp>
        <p:nvSpPr>
          <p:cNvPr id="12" name="Flèche droite 11"/>
          <p:cNvSpPr>
            <a:spLocks noChangeArrowheads="1"/>
          </p:cNvSpPr>
          <p:nvPr/>
        </p:nvSpPr>
        <p:spPr bwMode="auto">
          <a:xfrm>
            <a:off x="4427538" y="1023938"/>
            <a:ext cx="1081087" cy="296862"/>
          </a:xfrm>
          <a:prstGeom prst="rightArrow">
            <a:avLst>
              <a:gd name="adj1" fmla="val 50000"/>
              <a:gd name="adj2" fmla="val 50090"/>
            </a:avLst>
          </a:prstGeom>
          <a:solidFill>
            <a:schemeClr val="tx1"/>
          </a:solidFill>
          <a:ln w="25400" cap="sq" algn="ctr">
            <a:solidFill>
              <a:srgbClr val="003366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3" name="Rectangle à coins arrondis 12"/>
          <p:cNvSpPr>
            <a:spLocks noChangeArrowheads="1"/>
          </p:cNvSpPr>
          <p:nvPr/>
        </p:nvSpPr>
        <p:spPr bwMode="auto">
          <a:xfrm>
            <a:off x="5795963" y="504825"/>
            <a:ext cx="3167062" cy="1328738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25400" cap="sq" algn="ctr">
            <a:solidFill>
              <a:srgbClr val="9999FF"/>
            </a:solidFill>
            <a:round/>
            <a:headEnd type="none" w="sm" len="sm"/>
            <a:tailEnd type="triangle" w="med" len="med"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fr-FR" sz="18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Black" pitchFamily="34" charset="0"/>
              </a:rPr>
              <a:t>Aide par groupe et/ou utilisation des modes opératoires papiers  et/ou numériques</a:t>
            </a:r>
          </a:p>
        </p:txBody>
      </p:sp>
      <p:sp>
        <p:nvSpPr>
          <p:cNvPr id="14" name="Rectangle à coins arrondis 13"/>
          <p:cNvSpPr/>
          <p:nvPr/>
        </p:nvSpPr>
        <p:spPr bwMode="auto">
          <a:xfrm>
            <a:off x="900113" y="2205038"/>
            <a:ext cx="3165475" cy="409575"/>
          </a:xfrm>
          <a:prstGeom prst="roundRect">
            <a:avLst/>
          </a:prstGeom>
          <a:solidFill>
            <a:srgbClr val="002060"/>
          </a:solidFill>
          <a:ln w="25400" cap="sq" cmpd="sng" algn="ctr">
            <a:solidFill>
              <a:srgbClr val="9999FF"/>
            </a:solidFill>
            <a:prstDash val="solid"/>
            <a:round/>
            <a:headEnd type="none" w="sm" len="sm"/>
            <a:tailEnd type="triangle" w="med" len="med"/>
          </a:ln>
          <a:effectLst>
            <a:outerShdw dir="5400000" algn="ctr" rotWithShape="0">
              <a:srgbClr val="000000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fr-FR" sz="18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Black" pitchFamily="34" charset="0"/>
              </a:rPr>
              <a:t>Résultats de la période</a:t>
            </a:r>
          </a:p>
        </p:txBody>
      </p:sp>
      <p:sp>
        <p:nvSpPr>
          <p:cNvPr id="15" name="Flèche droite 14"/>
          <p:cNvSpPr>
            <a:spLocks noChangeArrowheads="1"/>
          </p:cNvSpPr>
          <p:nvPr/>
        </p:nvSpPr>
        <p:spPr bwMode="auto">
          <a:xfrm>
            <a:off x="4427538" y="2317750"/>
            <a:ext cx="1081087" cy="296863"/>
          </a:xfrm>
          <a:prstGeom prst="rightArrow">
            <a:avLst>
              <a:gd name="adj1" fmla="val 50000"/>
              <a:gd name="adj2" fmla="val 50090"/>
            </a:avLst>
          </a:prstGeom>
          <a:solidFill>
            <a:schemeClr val="tx1"/>
          </a:solidFill>
          <a:ln w="25400" cap="sq" algn="ctr">
            <a:solidFill>
              <a:srgbClr val="003366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6" name="Rectangle à coins arrondis 15"/>
          <p:cNvSpPr>
            <a:spLocks noChangeArrowheads="1"/>
          </p:cNvSpPr>
          <p:nvPr/>
        </p:nvSpPr>
        <p:spPr bwMode="auto">
          <a:xfrm>
            <a:off x="5795963" y="2052638"/>
            <a:ext cx="3167062" cy="714375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25400" cap="sq" algn="ctr">
            <a:solidFill>
              <a:srgbClr val="9999FF"/>
            </a:solidFill>
            <a:round/>
            <a:headEnd type="none" w="sm" len="sm"/>
            <a:tailEnd type="triangle" w="med" len="med"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fr-FR" sz="18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Black" pitchFamily="34" charset="0"/>
              </a:rPr>
              <a:t>Compléter la feuille de résultats et le fichier</a:t>
            </a:r>
          </a:p>
        </p:txBody>
      </p:sp>
      <p:sp>
        <p:nvSpPr>
          <p:cNvPr id="17" name="Rectangle à coins arrondis 16"/>
          <p:cNvSpPr/>
          <p:nvPr/>
        </p:nvSpPr>
        <p:spPr bwMode="auto">
          <a:xfrm>
            <a:off x="900113" y="4433888"/>
            <a:ext cx="3165475" cy="714375"/>
          </a:xfrm>
          <a:prstGeom prst="roundRect">
            <a:avLst/>
          </a:prstGeom>
          <a:solidFill>
            <a:srgbClr val="002060"/>
          </a:solidFill>
          <a:ln w="25400" cap="sq" cmpd="sng" algn="ctr">
            <a:solidFill>
              <a:srgbClr val="9999FF"/>
            </a:solidFill>
            <a:prstDash val="solid"/>
            <a:round/>
            <a:headEnd type="none" w="sm" len="sm"/>
            <a:tailEnd type="triangle" w="med" len="med"/>
          </a:ln>
          <a:effectLst>
            <a:outerShdw dir="5400000" algn="ctr" rotWithShape="0">
              <a:srgbClr val="000000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fr-FR" sz="18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Black" pitchFamily="34" charset="0"/>
              </a:rPr>
              <a:t>Saisie des opérations de la période n°2</a:t>
            </a:r>
          </a:p>
        </p:txBody>
      </p:sp>
      <p:sp>
        <p:nvSpPr>
          <p:cNvPr id="18" name="Flèche droite 17"/>
          <p:cNvSpPr>
            <a:spLocks noChangeArrowheads="1"/>
          </p:cNvSpPr>
          <p:nvPr/>
        </p:nvSpPr>
        <p:spPr bwMode="auto">
          <a:xfrm>
            <a:off x="4427538" y="4646613"/>
            <a:ext cx="1081087" cy="296862"/>
          </a:xfrm>
          <a:prstGeom prst="rightArrow">
            <a:avLst>
              <a:gd name="adj1" fmla="val 50000"/>
              <a:gd name="adj2" fmla="val 50090"/>
            </a:avLst>
          </a:prstGeom>
          <a:solidFill>
            <a:schemeClr val="tx1"/>
          </a:solidFill>
          <a:ln w="25400" cap="sq" algn="ctr">
            <a:solidFill>
              <a:srgbClr val="003366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9" name="Rectangle à coins arrondis 18"/>
          <p:cNvSpPr>
            <a:spLocks noChangeArrowheads="1"/>
          </p:cNvSpPr>
          <p:nvPr/>
        </p:nvSpPr>
        <p:spPr bwMode="auto">
          <a:xfrm>
            <a:off x="5795963" y="4433888"/>
            <a:ext cx="3167062" cy="714375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25400" cap="sq" algn="ctr">
            <a:solidFill>
              <a:srgbClr val="9999FF"/>
            </a:solidFill>
            <a:round/>
            <a:headEnd type="none" w="sm" len="sm"/>
            <a:tailEnd type="triangle" w="med" len="med"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fr-FR" sz="1800" b="1">
                <a:solidFill>
                  <a:schemeClr val="tx2">
                    <a:lumMod val="20000"/>
                    <a:lumOff val="80000"/>
                  </a:schemeClr>
                </a:solidFill>
                <a:latin typeface="Arial Black" pitchFamily="34" charset="0"/>
              </a:rPr>
              <a:t>Saisie en autonomie par groupe de travail</a:t>
            </a:r>
          </a:p>
        </p:txBody>
      </p:sp>
      <p:sp>
        <p:nvSpPr>
          <p:cNvPr id="20" name="Rectangle à coins arrondis 19"/>
          <p:cNvSpPr/>
          <p:nvPr/>
        </p:nvSpPr>
        <p:spPr bwMode="auto">
          <a:xfrm>
            <a:off x="900113" y="5594350"/>
            <a:ext cx="3165475" cy="409575"/>
          </a:xfrm>
          <a:prstGeom prst="roundRect">
            <a:avLst/>
          </a:prstGeom>
          <a:solidFill>
            <a:srgbClr val="002060"/>
          </a:solidFill>
          <a:ln w="25400" cap="sq" cmpd="sng" algn="ctr">
            <a:solidFill>
              <a:srgbClr val="9999FF"/>
            </a:solidFill>
            <a:prstDash val="solid"/>
            <a:round/>
            <a:headEnd type="none" w="sm" len="sm"/>
            <a:tailEnd type="triangle" w="med" len="med"/>
          </a:ln>
          <a:effectLst>
            <a:outerShdw dir="5400000" algn="ctr" rotWithShape="0">
              <a:srgbClr val="000000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fr-FR" sz="18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Black" pitchFamily="34" charset="0"/>
              </a:rPr>
              <a:t>Résultats de la période</a:t>
            </a:r>
          </a:p>
        </p:txBody>
      </p:sp>
      <p:sp>
        <p:nvSpPr>
          <p:cNvPr id="21" name="Flèche droite 20"/>
          <p:cNvSpPr>
            <a:spLocks noChangeArrowheads="1"/>
          </p:cNvSpPr>
          <p:nvPr/>
        </p:nvSpPr>
        <p:spPr bwMode="auto">
          <a:xfrm>
            <a:off x="4427538" y="5654675"/>
            <a:ext cx="1081087" cy="296863"/>
          </a:xfrm>
          <a:prstGeom prst="rightArrow">
            <a:avLst>
              <a:gd name="adj1" fmla="val 50000"/>
              <a:gd name="adj2" fmla="val 50090"/>
            </a:avLst>
          </a:prstGeom>
          <a:solidFill>
            <a:schemeClr val="tx1"/>
          </a:solidFill>
          <a:ln w="25400" cap="sq" algn="ctr">
            <a:solidFill>
              <a:srgbClr val="003366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2" name="Rectangle à coins arrondis 21"/>
          <p:cNvSpPr>
            <a:spLocks noChangeArrowheads="1"/>
          </p:cNvSpPr>
          <p:nvPr/>
        </p:nvSpPr>
        <p:spPr bwMode="auto">
          <a:xfrm>
            <a:off x="5795963" y="5441950"/>
            <a:ext cx="3167062" cy="714375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25400" cap="sq" algn="ctr">
            <a:solidFill>
              <a:srgbClr val="9999FF"/>
            </a:solidFill>
            <a:round/>
            <a:headEnd type="none" w="sm" len="sm"/>
            <a:tailEnd type="triangle" w="med" len="med"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fr-FR" sz="18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Black" pitchFamily="34" charset="0"/>
              </a:rPr>
              <a:t>Compléter la feuille de résultats et le fichier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 bwMode="auto">
          <a:xfrm>
            <a:off x="900113" y="2247900"/>
            <a:ext cx="3165475" cy="1328738"/>
          </a:xfrm>
          <a:prstGeom prst="roundRect">
            <a:avLst/>
          </a:prstGeom>
          <a:solidFill>
            <a:srgbClr val="EEFA7A"/>
          </a:solidFill>
          <a:ln w="25400" cap="sq" cmpd="sng" algn="ctr">
            <a:solidFill>
              <a:srgbClr val="9999FF"/>
            </a:solidFill>
            <a:prstDash val="solid"/>
            <a:round/>
            <a:headEnd type="none" w="sm" len="sm"/>
            <a:tailEnd type="triangle" w="med" len="med"/>
          </a:ln>
          <a:effectLst>
            <a:outerShdw dir="5400000" algn="ctr" rotWithShape="0">
              <a:srgbClr val="000000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fr-FR" sz="1800" b="1" dirty="0">
                <a:solidFill>
                  <a:srgbClr val="003366"/>
                </a:solidFill>
                <a:latin typeface="Arial Black" pitchFamily="34" charset="0"/>
              </a:rPr>
              <a:t>Choix d’une nouvelle hypothèse pour solutionner les problèmes rencontrés</a:t>
            </a:r>
          </a:p>
        </p:txBody>
      </p:sp>
      <p:sp>
        <p:nvSpPr>
          <p:cNvPr id="8" name="Flèche droite 7"/>
          <p:cNvSpPr>
            <a:spLocks noChangeArrowheads="1"/>
          </p:cNvSpPr>
          <p:nvPr/>
        </p:nvSpPr>
        <p:spPr bwMode="auto">
          <a:xfrm>
            <a:off x="4427538" y="2767013"/>
            <a:ext cx="1079500" cy="296862"/>
          </a:xfrm>
          <a:prstGeom prst="rightArrow">
            <a:avLst>
              <a:gd name="adj1" fmla="val 50000"/>
              <a:gd name="adj2" fmla="val 50017"/>
            </a:avLst>
          </a:prstGeom>
          <a:solidFill>
            <a:schemeClr val="tx1"/>
          </a:solidFill>
          <a:ln w="25400" cap="sq" algn="ctr">
            <a:solidFill>
              <a:srgbClr val="003366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0" name="Rectangle à coins arrondis 9"/>
          <p:cNvSpPr>
            <a:spLocks noChangeArrowheads="1"/>
          </p:cNvSpPr>
          <p:nvPr/>
        </p:nvSpPr>
        <p:spPr bwMode="auto">
          <a:xfrm>
            <a:off x="5795963" y="2554288"/>
            <a:ext cx="3165475" cy="714375"/>
          </a:xfrm>
          <a:prstGeom prst="roundRect">
            <a:avLst>
              <a:gd name="adj" fmla="val 16667"/>
            </a:avLst>
          </a:prstGeom>
          <a:solidFill>
            <a:srgbClr val="EEFA7A"/>
          </a:solidFill>
          <a:ln w="25400" cap="sq" algn="ctr">
            <a:solidFill>
              <a:srgbClr val="9999FF"/>
            </a:solidFill>
            <a:round/>
            <a:headEnd type="none" w="sm" len="sm"/>
            <a:tailEnd type="triangle" w="med" len="med"/>
          </a:ln>
        </p:spPr>
        <p:txBody>
          <a:bodyPr anchor="ctr">
            <a:spAutoFit/>
          </a:bodyPr>
          <a:lstStyle/>
          <a:p>
            <a:r>
              <a:rPr lang="fr-FR" sz="1800" b="1">
                <a:solidFill>
                  <a:srgbClr val="003366"/>
                </a:solidFill>
                <a:latin typeface="Arial Black" pitchFamily="34" charset="0"/>
              </a:rPr>
              <a:t>Temps de lecture + choix  + argumentaire</a:t>
            </a:r>
          </a:p>
        </p:txBody>
      </p:sp>
      <p:sp>
        <p:nvSpPr>
          <p:cNvPr id="12" name="Flèche droite 11"/>
          <p:cNvSpPr>
            <a:spLocks noChangeArrowheads="1"/>
          </p:cNvSpPr>
          <p:nvPr/>
        </p:nvSpPr>
        <p:spPr bwMode="auto">
          <a:xfrm>
            <a:off x="4427538" y="1457325"/>
            <a:ext cx="1079500" cy="296863"/>
          </a:xfrm>
          <a:prstGeom prst="rightArrow">
            <a:avLst>
              <a:gd name="adj1" fmla="val 50000"/>
              <a:gd name="adj2" fmla="val 50017"/>
            </a:avLst>
          </a:prstGeom>
          <a:solidFill>
            <a:schemeClr val="tx1"/>
          </a:solidFill>
          <a:ln w="25400" cap="sq" algn="ctr">
            <a:solidFill>
              <a:srgbClr val="003366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3" name="Rectangle à coins arrondis 12"/>
          <p:cNvSpPr>
            <a:spLocks noChangeArrowheads="1"/>
          </p:cNvSpPr>
          <p:nvPr/>
        </p:nvSpPr>
        <p:spPr bwMode="auto">
          <a:xfrm>
            <a:off x="5795963" y="1163638"/>
            <a:ext cx="3165475" cy="1022350"/>
          </a:xfrm>
          <a:prstGeom prst="roundRect">
            <a:avLst>
              <a:gd name="adj" fmla="val 16667"/>
            </a:avLst>
          </a:prstGeom>
          <a:solidFill>
            <a:srgbClr val="AE1A0A"/>
          </a:solidFill>
          <a:ln w="25400" cap="sq" algn="ctr">
            <a:solidFill>
              <a:srgbClr val="9999FF"/>
            </a:solidFill>
            <a:round/>
            <a:headEnd type="none" w="sm" len="sm"/>
            <a:tailEnd type="triangle" w="med" len="med"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fr-FR" sz="18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Black" pitchFamily="34" charset="0"/>
              </a:rPr>
              <a:t>Constatation d’une situation nouvelle</a:t>
            </a:r>
          </a:p>
          <a:p>
            <a:pPr>
              <a:defRPr/>
            </a:pPr>
            <a:r>
              <a:rPr lang="fr-FR" sz="18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Black" pitchFamily="34" charset="0"/>
                <a:sym typeface="Wingdings" pitchFamily="2" charset="2"/>
              </a:rPr>
              <a:t> RAPPORT ECRIT</a:t>
            </a:r>
            <a:endParaRPr lang="fr-FR" sz="1800" b="1" dirty="0">
              <a:solidFill>
                <a:schemeClr val="tx2">
                  <a:lumMod val="20000"/>
                  <a:lumOff val="8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7" name="Rectangle à coins arrondis 16"/>
          <p:cNvSpPr/>
          <p:nvPr/>
        </p:nvSpPr>
        <p:spPr bwMode="auto">
          <a:xfrm>
            <a:off x="898525" y="3775075"/>
            <a:ext cx="3167063" cy="714375"/>
          </a:xfrm>
          <a:prstGeom prst="roundRect">
            <a:avLst/>
          </a:prstGeom>
          <a:solidFill>
            <a:srgbClr val="002060"/>
          </a:solidFill>
          <a:ln w="25400" cap="sq" cmpd="sng" algn="ctr">
            <a:solidFill>
              <a:srgbClr val="9999FF"/>
            </a:solidFill>
            <a:prstDash val="solid"/>
            <a:round/>
            <a:headEnd type="none" w="sm" len="sm"/>
            <a:tailEnd type="triangle" w="med" len="med"/>
          </a:ln>
          <a:effectLst>
            <a:outerShdw dir="5400000" algn="ctr" rotWithShape="0">
              <a:srgbClr val="000000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fr-FR" sz="18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Black" pitchFamily="34" charset="0"/>
              </a:rPr>
              <a:t>Saisie des opérations de la période n°4</a:t>
            </a:r>
          </a:p>
        </p:txBody>
      </p:sp>
      <p:sp>
        <p:nvSpPr>
          <p:cNvPr id="18" name="Flèche droite 17"/>
          <p:cNvSpPr>
            <a:spLocks noChangeArrowheads="1"/>
          </p:cNvSpPr>
          <p:nvPr/>
        </p:nvSpPr>
        <p:spPr bwMode="auto">
          <a:xfrm>
            <a:off x="4427538" y="3987800"/>
            <a:ext cx="1079500" cy="296863"/>
          </a:xfrm>
          <a:prstGeom prst="rightArrow">
            <a:avLst>
              <a:gd name="adj1" fmla="val 50000"/>
              <a:gd name="adj2" fmla="val 50017"/>
            </a:avLst>
          </a:prstGeom>
          <a:solidFill>
            <a:schemeClr val="tx1"/>
          </a:solidFill>
          <a:ln w="25400" cap="sq" algn="ctr">
            <a:solidFill>
              <a:srgbClr val="003366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9" name="Rectangle à coins arrondis 18"/>
          <p:cNvSpPr>
            <a:spLocks noChangeArrowheads="1"/>
          </p:cNvSpPr>
          <p:nvPr/>
        </p:nvSpPr>
        <p:spPr bwMode="auto">
          <a:xfrm>
            <a:off x="5795963" y="3775075"/>
            <a:ext cx="3165475" cy="714375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25400" cap="sq" algn="ctr">
            <a:solidFill>
              <a:srgbClr val="9999FF"/>
            </a:solidFill>
            <a:round/>
            <a:headEnd type="none" w="sm" len="sm"/>
            <a:tailEnd type="triangle" w="med" len="med"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fr-FR" sz="1800" b="1">
                <a:solidFill>
                  <a:schemeClr val="tx2">
                    <a:lumMod val="20000"/>
                    <a:lumOff val="80000"/>
                  </a:schemeClr>
                </a:solidFill>
                <a:latin typeface="Arial Black" pitchFamily="34" charset="0"/>
              </a:rPr>
              <a:t>Autonomie complète de chaque groupe</a:t>
            </a:r>
          </a:p>
        </p:txBody>
      </p:sp>
      <p:sp>
        <p:nvSpPr>
          <p:cNvPr id="20" name="Rectangle à coins arrondis 19"/>
          <p:cNvSpPr/>
          <p:nvPr/>
        </p:nvSpPr>
        <p:spPr bwMode="auto">
          <a:xfrm>
            <a:off x="898525" y="4783138"/>
            <a:ext cx="3167063" cy="407987"/>
          </a:xfrm>
          <a:prstGeom prst="roundRect">
            <a:avLst/>
          </a:prstGeom>
          <a:solidFill>
            <a:srgbClr val="002060"/>
          </a:solidFill>
          <a:ln w="25400" cap="sq" cmpd="sng" algn="ctr">
            <a:solidFill>
              <a:srgbClr val="9999FF"/>
            </a:solidFill>
            <a:prstDash val="solid"/>
            <a:round/>
            <a:headEnd type="none" w="sm" len="sm"/>
            <a:tailEnd type="triangle" w="med" len="med"/>
          </a:ln>
          <a:effectLst>
            <a:outerShdw dir="5400000" algn="ctr" rotWithShape="0">
              <a:srgbClr val="000000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fr-FR" sz="18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Black" pitchFamily="34" charset="0"/>
              </a:rPr>
              <a:t>Résultats de la période</a:t>
            </a:r>
          </a:p>
        </p:txBody>
      </p:sp>
      <p:sp>
        <p:nvSpPr>
          <p:cNvPr id="21" name="Flèche droite 20"/>
          <p:cNvSpPr>
            <a:spLocks noChangeArrowheads="1"/>
          </p:cNvSpPr>
          <p:nvPr/>
        </p:nvSpPr>
        <p:spPr bwMode="auto">
          <a:xfrm>
            <a:off x="4427538" y="4841875"/>
            <a:ext cx="1079500" cy="296863"/>
          </a:xfrm>
          <a:prstGeom prst="rightArrow">
            <a:avLst>
              <a:gd name="adj1" fmla="val 50000"/>
              <a:gd name="adj2" fmla="val 50017"/>
            </a:avLst>
          </a:prstGeom>
          <a:solidFill>
            <a:schemeClr val="tx1"/>
          </a:solidFill>
          <a:ln w="25400" cap="sq" algn="ctr">
            <a:solidFill>
              <a:srgbClr val="003366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2" name="Rectangle à coins arrondis 21"/>
          <p:cNvSpPr>
            <a:spLocks noChangeArrowheads="1"/>
          </p:cNvSpPr>
          <p:nvPr/>
        </p:nvSpPr>
        <p:spPr bwMode="auto">
          <a:xfrm>
            <a:off x="5795963" y="4629150"/>
            <a:ext cx="3165475" cy="715963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25400" cap="sq" algn="ctr">
            <a:solidFill>
              <a:srgbClr val="9999FF"/>
            </a:solidFill>
            <a:round/>
            <a:headEnd type="none" w="sm" len="sm"/>
            <a:tailEnd type="triangle" w="med" len="med"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fr-FR" sz="1800" b="1">
                <a:solidFill>
                  <a:schemeClr val="tx2">
                    <a:lumMod val="20000"/>
                    <a:lumOff val="80000"/>
                  </a:schemeClr>
                </a:solidFill>
                <a:latin typeface="Arial Black" pitchFamily="34" charset="0"/>
              </a:rPr>
              <a:t>Compléter la feuille de résultats et le fichier</a:t>
            </a:r>
          </a:p>
        </p:txBody>
      </p:sp>
      <p:sp>
        <p:nvSpPr>
          <p:cNvPr id="27" name="Rectangle à coins arrondis 26"/>
          <p:cNvSpPr/>
          <p:nvPr/>
        </p:nvSpPr>
        <p:spPr bwMode="auto">
          <a:xfrm>
            <a:off x="900113" y="152400"/>
            <a:ext cx="3165475" cy="714375"/>
          </a:xfrm>
          <a:prstGeom prst="roundRect">
            <a:avLst/>
          </a:prstGeom>
          <a:solidFill>
            <a:srgbClr val="002060"/>
          </a:solidFill>
          <a:ln w="25400" cap="sq" cmpd="sng" algn="ctr">
            <a:solidFill>
              <a:srgbClr val="9999FF"/>
            </a:solidFill>
            <a:prstDash val="solid"/>
            <a:round/>
            <a:headEnd type="none" w="sm" len="sm"/>
            <a:tailEnd type="triangle" w="med" len="med"/>
          </a:ln>
          <a:effectLst>
            <a:outerShdw dir="5400000" algn="ctr" rotWithShape="0">
              <a:srgbClr val="000000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fr-FR" sz="18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Black" pitchFamily="34" charset="0"/>
              </a:rPr>
              <a:t>Saisie et résultats de la période n°3</a:t>
            </a:r>
          </a:p>
        </p:txBody>
      </p:sp>
      <p:sp>
        <p:nvSpPr>
          <p:cNvPr id="28" name="Flèche droite 27"/>
          <p:cNvSpPr>
            <a:spLocks noChangeArrowheads="1"/>
          </p:cNvSpPr>
          <p:nvPr/>
        </p:nvSpPr>
        <p:spPr bwMode="auto">
          <a:xfrm>
            <a:off x="4427538" y="365125"/>
            <a:ext cx="1079500" cy="296863"/>
          </a:xfrm>
          <a:prstGeom prst="rightArrow">
            <a:avLst>
              <a:gd name="adj1" fmla="val 50000"/>
              <a:gd name="adj2" fmla="val 50017"/>
            </a:avLst>
          </a:prstGeom>
          <a:solidFill>
            <a:schemeClr val="tx1"/>
          </a:solidFill>
          <a:ln w="25400" cap="sq" algn="ctr">
            <a:solidFill>
              <a:srgbClr val="003366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9" name="Rectangle à coins arrondis 28"/>
          <p:cNvSpPr>
            <a:spLocks noChangeArrowheads="1"/>
          </p:cNvSpPr>
          <p:nvPr/>
        </p:nvSpPr>
        <p:spPr bwMode="auto">
          <a:xfrm>
            <a:off x="5795963" y="152400"/>
            <a:ext cx="3165475" cy="714375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25400" cap="sq" algn="ctr">
            <a:solidFill>
              <a:srgbClr val="9999FF"/>
            </a:solidFill>
            <a:round/>
            <a:headEnd type="none" w="sm" len="sm"/>
            <a:tailEnd type="triangle" w="med" len="med"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fr-FR" sz="1800" b="1">
                <a:solidFill>
                  <a:schemeClr val="tx2">
                    <a:lumMod val="20000"/>
                    <a:lumOff val="80000"/>
                  </a:schemeClr>
                </a:solidFill>
                <a:latin typeface="Arial Black" pitchFamily="34" charset="0"/>
              </a:rPr>
              <a:t>Autonomie complète de chaque groupe</a:t>
            </a:r>
          </a:p>
        </p:txBody>
      </p:sp>
      <p:sp>
        <p:nvSpPr>
          <p:cNvPr id="37" name="Flèche droite 36"/>
          <p:cNvSpPr>
            <a:spLocks noChangeArrowheads="1"/>
          </p:cNvSpPr>
          <p:nvPr/>
        </p:nvSpPr>
        <p:spPr bwMode="auto">
          <a:xfrm>
            <a:off x="2879725" y="5945188"/>
            <a:ext cx="1079500" cy="296862"/>
          </a:xfrm>
          <a:prstGeom prst="rightArrow">
            <a:avLst>
              <a:gd name="adj1" fmla="val 50000"/>
              <a:gd name="adj2" fmla="val 50017"/>
            </a:avLst>
          </a:prstGeom>
          <a:solidFill>
            <a:schemeClr val="tx1"/>
          </a:solidFill>
          <a:ln w="25400" cap="sq" algn="ctr">
            <a:solidFill>
              <a:srgbClr val="003366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38" name="Rectangle à coins arrondis 37"/>
          <p:cNvSpPr>
            <a:spLocks noChangeArrowheads="1"/>
          </p:cNvSpPr>
          <p:nvPr/>
        </p:nvSpPr>
        <p:spPr bwMode="auto">
          <a:xfrm>
            <a:off x="4065588" y="5426075"/>
            <a:ext cx="4895850" cy="1327150"/>
          </a:xfrm>
          <a:prstGeom prst="roundRect">
            <a:avLst>
              <a:gd name="adj" fmla="val 16667"/>
            </a:avLst>
          </a:prstGeom>
          <a:solidFill>
            <a:srgbClr val="AE1A0A"/>
          </a:solidFill>
          <a:ln w="25400" cap="sq" algn="ctr">
            <a:solidFill>
              <a:srgbClr val="9999FF"/>
            </a:solidFill>
            <a:round/>
            <a:headEnd type="none" w="sm" len="sm"/>
            <a:tailEnd type="triangle" w="med" len="med"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fr-FR" sz="18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Black" pitchFamily="34" charset="0"/>
              </a:rPr>
              <a:t>Conclure sur l’opportunité de la décision prise</a:t>
            </a:r>
          </a:p>
          <a:p>
            <a:pPr>
              <a:buFont typeface="Wingdings" pitchFamily="2" charset="2"/>
              <a:buChar char="ð"/>
              <a:defRPr/>
            </a:pPr>
            <a:r>
              <a:rPr lang="fr-FR" sz="18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Black" pitchFamily="34" charset="0"/>
                <a:sym typeface="Wingdings" pitchFamily="2" charset="2"/>
              </a:rPr>
              <a:t> RAPPORT ECRIT + BILAN ORAL PAR GROUPE</a:t>
            </a:r>
            <a:endParaRPr lang="fr-FR" sz="1800" b="1" dirty="0">
              <a:solidFill>
                <a:schemeClr val="tx2">
                  <a:lumMod val="20000"/>
                  <a:lumOff val="8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2" grpId="0" animBg="1"/>
      <p:bldP spid="13" grpId="0" animBg="1"/>
      <p:bldP spid="17" grpId="0" animBg="1"/>
      <p:bldP spid="18" grpId="0" animBg="1"/>
      <p:bldP spid="19" grpId="0" animBg="1"/>
      <p:bldP spid="20" grpId="0" build="allAtOnce" animBg="1"/>
      <p:bldP spid="21" grpId="0" animBg="1"/>
      <p:bldP spid="22" grpId="0" animBg="1"/>
      <p:bldP spid="27" grpId="0" animBg="1"/>
      <p:bldP spid="28" grpId="0" animBg="1"/>
      <p:bldP spid="29" grpId="0" animBg="1"/>
      <p:bldP spid="37" grpId="0" animBg="1"/>
      <p:bldP spid="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609600"/>
            <a:ext cx="8569325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FR" sz="40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Documents de travail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89138"/>
            <a:ext cx="8893175" cy="39608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sz="2400" dirty="0" smtClean="0"/>
              <a:t>Contexte de l’entreprise BARBEGRILL SAVOIE</a:t>
            </a:r>
          </a:p>
          <a:p>
            <a:pPr algn="r" eaLnBrk="1" hangingPunct="1">
              <a:lnSpc>
                <a:spcPct val="90000"/>
              </a:lnSpc>
              <a:buNone/>
            </a:pPr>
            <a:r>
              <a:rPr lang="fr-FR" sz="2400" dirty="0" smtClean="0">
                <a:solidFill>
                  <a:srgbClr val="FF0000"/>
                </a:solidFill>
                <a:hlinkClick r:id="rId3" action="ppaction://hlinkfile"/>
              </a:rPr>
              <a:t>BarbeGrill_Savoie_Contexte.docx</a:t>
            </a:r>
            <a:endParaRPr lang="fr-FR" sz="2400" dirty="0" smtClean="0">
              <a:solidFill>
                <a:srgbClr val="FF0000"/>
              </a:solidFill>
              <a:hlinkClick r:id="rId4" action="ppaction://hlinkfile"/>
            </a:endParaRPr>
          </a:p>
          <a:p>
            <a:pPr eaLnBrk="1" hangingPunct="1">
              <a:lnSpc>
                <a:spcPct val="90000"/>
              </a:lnSpc>
            </a:pPr>
            <a:r>
              <a:rPr lang="fr-FR" sz="2400" dirty="0" smtClean="0"/>
              <a:t>Scénario (opérations période)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fr-FR" sz="2400" dirty="0" smtClean="0">
                <a:hlinkClick r:id="rId5" action="ppaction://hlinkfile"/>
              </a:rPr>
              <a:t>P1.docx</a:t>
            </a:r>
            <a:endParaRPr lang="fr-FR" sz="2400" dirty="0" smtClean="0"/>
          </a:p>
          <a:p>
            <a:pPr eaLnBrk="1" hangingPunct="1">
              <a:lnSpc>
                <a:spcPct val="90000"/>
              </a:lnSpc>
            </a:pPr>
            <a:r>
              <a:rPr lang="fr-FR" sz="2400" dirty="0" smtClean="0"/>
              <a:t>Mode opératoire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fr-FR" sz="2400" dirty="0" smtClean="0">
                <a:hlinkClick r:id="rId6" action="ppaction://hlinkfile"/>
              </a:rPr>
              <a:t>Mode_opératoireP1.docx</a:t>
            </a:r>
            <a:endParaRPr lang="fr-FR" sz="2400" dirty="0" smtClean="0"/>
          </a:p>
          <a:p>
            <a:pPr eaLnBrk="1" hangingPunct="1">
              <a:lnSpc>
                <a:spcPct val="90000"/>
              </a:lnSpc>
            </a:pPr>
            <a:r>
              <a:rPr lang="fr-FR" sz="2400" dirty="0" smtClean="0"/>
              <a:t>Feuille des résultats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fr-FR" sz="2400" dirty="0" smtClean="0">
                <a:hlinkClick r:id="rId7" action="ppaction://hlinkfile"/>
              </a:rPr>
              <a:t>Feuille_résultats_vierge.xlsx</a:t>
            </a:r>
            <a:endParaRPr lang="fr-FR" sz="2400" dirty="0" smtClean="0"/>
          </a:p>
          <a:p>
            <a:pPr eaLnBrk="1" hangingPunct="1">
              <a:lnSpc>
                <a:spcPct val="90000"/>
              </a:lnSpc>
            </a:pPr>
            <a:r>
              <a:rPr lang="fr-FR" sz="2400" dirty="0" smtClean="0"/>
              <a:t>Hypothèses</a:t>
            </a:r>
          </a:p>
          <a:p>
            <a:pPr algn="r" eaLnBrk="1" hangingPunct="1">
              <a:lnSpc>
                <a:spcPct val="90000"/>
              </a:lnSpc>
              <a:buNone/>
            </a:pPr>
            <a:r>
              <a:rPr lang="fr-FR" sz="2400" dirty="0" smtClean="0">
                <a:solidFill>
                  <a:srgbClr val="FF0000"/>
                </a:solidFill>
                <a:hlinkClick r:id="rId4" action="ppaction://hlinkfile"/>
              </a:rPr>
              <a:t>Présentation hypothèses fin période 1.docx</a:t>
            </a:r>
            <a:endParaRPr lang="fr-FR" sz="2400" dirty="0" smtClean="0">
              <a:solidFill>
                <a:srgbClr val="FF0000"/>
              </a:solidFill>
              <a:hlinkClick r:id="rId8" action="ppaction://hlinkfil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8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8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</p:bldLst>
  </p:timing>
</p:sld>
</file>

<file path=ppt/theme/theme1.xml><?xml version="1.0" encoding="utf-8"?>
<a:theme xmlns:a="http://schemas.openxmlformats.org/drawingml/2006/main" name="Présentation générale du projet">
  <a:themeElements>
    <a:clrScheme name="Personnalisé 1">
      <a:dk1>
        <a:srgbClr val="000000"/>
      </a:dk1>
      <a:lt1>
        <a:srgbClr val="002060"/>
      </a:lt1>
      <a:dk2>
        <a:srgbClr val="C1E0FF"/>
      </a:dk2>
      <a:lt2>
        <a:srgbClr val="CBCBCB"/>
      </a:lt2>
      <a:accent1>
        <a:srgbClr val="002060"/>
      </a:accent1>
      <a:accent2>
        <a:srgbClr val="002060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Présentation générale du projet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sq" cmpd="sng" algn="ctr">
          <a:solidFill>
            <a:srgbClr val="003366"/>
          </a:solidFill>
          <a:prstDash val="solid"/>
          <a:round/>
          <a:headEnd type="none" w="sm" len="sm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sq" cmpd="sng" algn="ctr">
          <a:solidFill>
            <a:srgbClr val="003366"/>
          </a:solidFill>
          <a:prstDash val="solid"/>
          <a:round/>
          <a:headEnd type="none" w="sm" len="sm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ésentation générale du projet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ésentation générale du projet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ésentation générale du projet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Office\Templates\1036\Présentation générale du projet.pot</Template>
  <TotalTime>2611</TotalTime>
  <Words>439</Words>
  <Application>Microsoft Office PowerPoint</Application>
  <PresentationFormat>Affichage à l'écran (4:3)</PresentationFormat>
  <Paragraphs>119</Paragraphs>
  <Slides>10</Slides>
  <Notes>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Présentation générale du projet</vt:lpstr>
      <vt:lpstr>CAS BARBEGRILL SAVOIE</vt:lpstr>
      <vt:lpstr>Sommaire</vt:lpstr>
      <vt:lpstr>Les Objectifs</vt:lpstr>
      <vt:lpstr>L’organisation</vt:lpstr>
      <vt:lpstr>Diapositive 5</vt:lpstr>
      <vt:lpstr>Contexte / Hypothèses</vt:lpstr>
      <vt:lpstr>La démarche générale</vt:lpstr>
      <vt:lpstr>Diapositive 8</vt:lpstr>
      <vt:lpstr>Documents de travail</vt:lpstr>
      <vt:lpstr>FIN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PGI – Cegid : premier  pas</dc:title>
  <dc:creator>Perrin Toinin Daniel</dc:creator>
  <cp:lastModifiedBy>Stéphane BESSIERE</cp:lastModifiedBy>
  <cp:revision>154</cp:revision>
  <cp:lastPrinted>1601-01-01T00:00:00Z</cp:lastPrinted>
  <dcterms:created xsi:type="dcterms:W3CDTF">2008-05-15T07:17:26Z</dcterms:created>
  <dcterms:modified xsi:type="dcterms:W3CDTF">2015-06-17T08:39:10Z</dcterms:modified>
</cp:coreProperties>
</file>